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0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8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B996E-8409-474D-8781-A42F554308E1}" type="datetimeFigureOut">
              <a:rPr lang="en-US"/>
              <a:pPr/>
              <a:t>10/14/2010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06BD1-E1F0-40D3-98AF-738A8F89A13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1E817E-816D-49EC-8DA9-1203B261044B}" type="datetimeFigureOut">
              <a:rPr lang="en-US"/>
              <a:pPr/>
              <a:t>10/14/2010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1EBAA-5202-4304-B544-98DF8891C41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60DC29-1497-423B-8FEA-BDAB61608C21}" type="datetimeFigureOut">
              <a:rPr lang="en-US"/>
              <a:pPr/>
              <a:t>10/14/2010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8BA5F-DAC9-48EB-9060-9BE584947F2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A4801-FDC0-432B-81B9-CFB1915C9A59}" type="datetimeFigureOut">
              <a:rPr lang="en-US"/>
              <a:pPr/>
              <a:t>10/14/2010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2D439-4F5E-4190-B45A-4331A26B54F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9E223F-2FC0-491B-AAD5-4FB213A013CD}" type="datetimeFigureOut">
              <a:rPr lang="en-US"/>
              <a:pPr/>
              <a:t>10/14/2010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9015C-AEC3-464C-853B-3B355B7C631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C3C65-CDB0-4B91-AC2F-687D468F05BE}" type="datetimeFigureOut">
              <a:rPr lang="en-US"/>
              <a:pPr/>
              <a:t>10/14/2010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290A9-AA35-4D7B-A29D-A74414F5815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E1AAAF-AA01-4044-AFF6-DC8258C6F1B3}" type="datetimeFigureOut">
              <a:rPr lang="en-US"/>
              <a:pPr/>
              <a:t>10/14/2010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DAF78-AC27-4612-966A-4F8ACE1865F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13D28-281A-41A3-B988-7DD731738640}" type="datetimeFigureOut">
              <a:rPr lang="en-US"/>
              <a:pPr/>
              <a:t>10/14/2010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ECF8E-3F28-4712-836E-0D80F2E30EA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400A19-BBA7-40DA-BDBE-F68FA1977360}" type="datetimeFigureOut">
              <a:rPr lang="en-US"/>
              <a:pPr/>
              <a:t>10/14/2010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47836-C44C-4125-BC13-3EE34BEAD05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778FD4-91DC-4A0A-870D-7B7EAA4A05C1}" type="datetimeFigureOut">
              <a:rPr lang="en-US"/>
              <a:pPr/>
              <a:t>10/14/2010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E8B0B-49B7-49EF-97DF-900AF959BC9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0D580-C45B-40B0-AAFC-51DC2965345C}" type="datetimeFigureOut">
              <a:rPr lang="en-US"/>
              <a:pPr/>
              <a:t>10/14/2010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F9DD5-312A-4C20-81BD-5959E87E930F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B7C9A01-0E4A-499A-A6D1-BCC5FB15D44A}" type="datetimeFigureOut">
              <a:rPr lang="en-US"/>
              <a:pPr/>
              <a:t>10/14/2010</a:t>
            </a:fld>
            <a:endParaRPr lang="de-DE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8CA32E-07D2-466D-A329-3E33C8598032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914400"/>
            <a:ext cx="8229600" cy="5410200"/>
          </a:xfrm>
        </p:spPr>
        <p:txBody>
          <a:bodyPr/>
          <a:lstStyle/>
          <a:p>
            <a:r>
              <a:rPr lang="ar-JO" sz="6000" b="1">
                <a:cs typeface="Times New Roman" pitchFamily="18" charset="0"/>
              </a:rPr>
              <a:t>المملكة الأردنيّة الهاشميّة</a:t>
            </a:r>
            <a:r>
              <a:rPr lang="ar-JO" sz="4000">
                <a:cs typeface="Times New Roman" pitchFamily="18" charset="0"/>
              </a:rPr>
              <a:t/>
            </a:r>
            <a:br>
              <a:rPr lang="ar-JO" sz="4000">
                <a:cs typeface="Times New Roman" pitchFamily="18" charset="0"/>
              </a:rPr>
            </a:br>
            <a:r>
              <a:rPr lang="en-US" sz="4000"/>
              <a:t/>
            </a:r>
            <a:br>
              <a:rPr lang="en-US" sz="4000"/>
            </a:br>
            <a:r>
              <a:rPr lang="en-US" sz="6000">
                <a:cs typeface="Arial" charset="0"/>
              </a:rPr>
              <a:t>Haschemitisches Königreich Jordanien</a:t>
            </a:r>
            <a:r>
              <a:rPr lang="en-US" sz="6000"/>
              <a:t/>
            </a:r>
            <a:br>
              <a:rPr lang="en-US" sz="6000"/>
            </a:br>
            <a:r>
              <a:rPr lang="en-US" sz="6000"/>
              <a:t/>
            </a:r>
            <a:br>
              <a:rPr lang="en-US" sz="6000"/>
            </a:br>
            <a:endParaRPr lang="en-US" sz="6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de-DE" sz="4000"/>
              <a:t>Landschaften und Naturdenkmäler </a:t>
            </a:r>
            <a:br>
              <a:rPr lang="de-DE" sz="4000"/>
            </a:br>
            <a:endParaRPr lang="en-US" sz="4000"/>
          </a:p>
        </p:txBody>
      </p:sp>
      <p:pic>
        <p:nvPicPr>
          <p:cNvPr id="22530" name="Picture 2" descr="C:\Users\L@lee\Desktop\New folder\dana-jordan-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de-DE" sz="4000"/>
              <a:t>die Wüstenlandschaft von Wadi Rum</a:t>
            </a:r>
            <a:br>
              <a:rPr lang="de-DE" sz="4000"/>
            </a:br>
            <a:endParaRPr lang="en-US" sz="4000"/>
          </a:p>
        </p:txBody>
      </p:sp>
      <p:pic>
        <p:nvPicPr>
          <p:cNvPr id="23554" name="Picture 2" descr="C:\Users\L@lee\Desktop\New folder\Wadi%20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72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de-DE" sz="4000"/>
              <a:t>das Tote Meer am tiefsten Punkt der Erde</a:t>
            </a:r>
            <a:br>
              <a:rPr lang="de-DE" sz="4000"/>
            </a:br>
            <a:endParaRPr lang="en-US" sz="4000"/>
          </a:p>
        </p:txBody>
      </p:sp>
      <p:pic>
        <p:nvPicPr>
          <p:cNvPr id="24578" name="Picture 2" descr="C:\Users\L@lee\Desktop\New folder\dead_sea_sun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462838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914400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/>
              <a:t>das Taucherparadies bei Aqaba am Roten Meer mit den nördlichsten Korallenriffen der Welt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pic>
        <p:nvPicPr>
          <p:cNvPr id="25602" name="Picture 2" descr="C:\Users\L@lee\Desktop\New folder\070507_070508_jordan_golf_van_aqa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11363"/>
            <a:ext cx="64008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382000" cy="2316163"/>
          </a:xfrm>
        </p:spPr>
        <p:txBody>
          <a:bodyPr/>
          <a:lstStyle/>
          <a:p>
            <a:r>
              <a:rPr lang="en-US" b="1">
                <a:solidFill>
                  <a:srgbClr val="FF9933"/>
                </a:solidFill>
                <a:latin typeface="Verdana" pitchFamily="34" charset="0"/>
              </a:rPr>
              <a:t>Deutsche Jordanische</a:t>
            </a:r>
            <a:br>
              <a:rPr lang="en-US" b="1">
                <a:solidFill>
                  <a:srgbClr val="FF9933"/>
                </a:solidFill>
                <a:latin typeface="Verdana" pitchFamily="34" charset="0"/>
              </a:rPr>
            </a:br>
            <a:r>
              <a:rPr lang="en-US" b="1">
                <a:solidFill>
                  <a:srgbClr val="FF9933"/>
                </a:solidFill>
                <a:latin typeface="Verdana" pitchFamily="34" charset="0"/>
              </a:rPr>
              <a:t>Hochschule</a:t>
            </a:r>
            <a:endParaRPr lang="en-US"/>
          </a:p>
        </p:txBody>
      </p:sp>
      <p:pic>
        <p:nvPicPr>
          <p:cNvPr id="26626" name="Picture 2" descr="C:\Users\L@lee\Desktop\New folder\n111158009514_14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7126288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de-DE"/>
              <a:t> Gegründet im Jahr 2005 durch ein königliches Dekret, in Übereinstimmung mit einer Vereinbarung zwischen den erreichten</a:t>
            </a:r>
            <a:br>
              <a:rPr lang="de-DE"/>
            </a:br>
            <a:r>
              <a:rPr lang="de-DE"/>
              <a:t>Das Ministerium für Hochschulwesen und wissenschaftliche Forschung von Jordanien</a:t>
            </a:r>
            <a:br>
              <a:rPr lang="de-DE"/>
            </a:br>
            <a:r>
              <a:rPr lang="de-DE"/>
              <a:t>Und</a:t>
            </a:r>
            <a:br>
              <a:rPr lang="de-DE"/>
            </a:br>
            <a:r>
              <a:rPr lang="de-DE"/>
              <a:t>Das Bundesministerium für Bildung und Forschung in Deutschland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Bildung auf GJU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Clr>
                <a:srgbClr val="FF9933"/>
              </a:buClr>
              <a:buFont typeface="Calibri" pitchFamily="34" charset="0"/>
              <a:buAutoNum type="arabicPeriod"/>
            </a:pPr>
            <a:r>
              <a:rPr lang="en-US">
                <a:solidFill>
                  <a:srgbClr val="0000FF"/>
                </a:solidFill>
              </a:rPr>
              <a:t>School of Informatics and Computing</a:t>
            </a:r>
          </a:p>
          <a:p>
            <a:pPr marL="514350" indent="-514350">
              <a:lnSpc>
                <a:spcPct val="90000"/>
              </a:lnSpc>
              <a:buClr>
                <a:srgbClr val="FF9933"/>
              </a:buClr>
              <a:buFont typeface="Calibri" pitchFamily="34" charset="0"/>
              <a:buAutoNum type="arabicPeriod"/>
            </a:pPr>
            <a:r>
              <a:rPr lang="en-US">
                <a:solidFill>
                  <a:srgbClr val="0000FF"/>
                </a:solidFill>
              </a:rPr>
              <a:t>School of Technological Sciences</a:t>
            </a:r>
          </a:p>
          <a:p>
            <a:pPr marL="514350" indent="-514350">
              <a:lnSpc>
                <a:spcPct val="90000"/>
              </a:lnSpc>
              <a:buClr>
                <a:srgbClr val="FF9933"/>
              </a:buClr>
              <a:buFont typeface="Calibri" pitchFamily="34" charset="0"/>
              <a:buAutoNum type="arabicPeriod"/>
            </a:pPr>
            <a:r>
              <a:rPr lang="en-US">
                <a:solidFill>
                  <a:srgbClr val="0000FF"/>
                </a:solidFill>
              </a:rPr>
              <a:t>School of Applied Medical Sciences </a:t>
            </a:r>
          </a:p>
          <a:p>
            <a:pPr marL="514350" indent="-514350">
              <a:lnSpc>
                <a:spcPct val="90000"/>
              </a:lnSpc>
              <a:buClr>
                <a:srgbClr val="FF9933"/>
              </a:buClr>
              <a:buFont typeface="Calibri" pitchFamily="34" charset="0"/>
              <a:buAutoNum type="arabicPeriod"/>
            </a:pPr>
            <a:r>
              <a:rPr lang="en-US">
                <a:solidFill>
                  <a:srgbClr val="0000FF"/>
                </a:solidFill>
              </a:rPr>
              <a:t>Talal Abu Ghazaleh College of Business </a:t>
            </a:r>
          </a:p>
          <a:p>
            <a:pPr marL="514350" indent="-514350">
              <a:lnSpc>
                <a:spcPct val="90000"/>
              </a:lnSpc>
              <a:buClr>
                <a:srgbClr val="FF9933"/>
              </a:buClr>
              <a:buFont typeface="Calibri" pitchFamily="34" charset="0"/>
              <a:buAutoNum type="arabicPeriod"/>
            </a:pPr>
            <a:r>
              <a:rPr lang="en-US">
                <a:solidFill>
                  <a:srgbClr val="0000FF"/>
                </a:solidFill>
              </a:rPr>
              <a:t>School of Applied Natural Sciences </a:t>
            </a:r>
          </a:p>
          <a:p>
            <a:pPr marL="514350" indent="-514350">
              <a:lnSpc>
                <a:spcPct val="90000"/>
              </a:lnSpc>
              <a:buClr>
                <a:srgbClr val="FF9933"/>
              </a:buClr>
              <a:buFont typeface="Calibri" pitchFamily="34" charset="0"/>
              <a:buAutoNum type="arabicPeriod"/>
            </a:pPr>
            <a:r>
              <a:rPr lang="en-US">
                <a:solidFill>
                  <a:srgbClr val="0000FF"/>
                </a:solidFill>
              </a:rPr>
              <a:t>School of Architecture and Built Environment</a:t>
            </a:r>
          </a:p>
          <a:p>
            <a:pPr marL="514350" indent="-514350">
              <a:lnSpc>
                <a:spcPct val="90000"/>
              </a:lnSpc>
              <a:buClr>
                <a:srgbClr val="FF9933"/>
              </a:buClr>
              <a:buFont typeface="Calibri" pitchFamily="34" charset="0"/>
              <a:buAutoNum type="arabicPeriod"/>
            </a:pPr>
            <a:r>
              <a:rPr lang="en-US">
                <a:solidFill>
                  <a:srgbClr val="0000FF"/>
                </a:solidFill>
              </a:rPr>
              <a:t>School of Languages</a:t>
            </a:r>
          </a:p>
          <a:p>
            <a:pPr marL="514350" indent="-514350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sz="4000">
                <a:solidFill>
                  <a:srgbClr val="FF9900"/>
                </a:solidFill>
              </a:rPr>
              <a:t>School of Informatics and Computing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FF9933"/>
              </a:buClr>
            </a:pPr>
            <a:r>
              <a:rPr lang="en-US">
                <a:solidFill>
                  <a:srgbClr val="0000FF"/>
                </a:solidFill>
              </a:rPr>
              <a:t>Computer Science</a:t>
            </a:r>
          </a:p>
          <a:p>
            <a:pPr>
              <a:buClr>
                <a:srgbClr val="FF9933"/>
              </a:buClr>
              <a:buFontTx/>
              <a:buNone/>
            </a:pPr>
            <a:r>
              <a:rPr lang="en-US">
                <a:solidFill>
                  <a:srgbClr val="0000FF"/>
                </a:solidFill>
              </a:rPr>
              <a:t>	137 credit hours</a:t>
            </a:r>
          </a:p>
          <a:p>
            <a:pPr>
              <a:buClr>
                <a:srgbClr val="FF9933"/>
              </a:buClr>
              <a:buFontTx/>
              <a:buNone/>
            </a:pPr>
            <a:endParaRPr lang="en-US">
              <a:solidFill>
                <a:srgbClr val="0000FF"/>
              </a:solidFill>
            </a:endParaRPr>
          </a:p>
          <a:p>
            <a:pPr>
              <a:buClr>
                <a:srgbClr val="FF9933"/>
              </a:buClr>
            </a:pPr>
            <a:r>
              <a:rPr lang="en-US">
                <a:solidFill>
                  <a:srgbClr val="0000FF"/>
                </a:solidFill>
              </a:rPr>
              <a:t>Computer Engineering</a:t>
            </a:r>
          </a:p>
          <a:p>
            <a:pPr>
              <a:buClr>
                <a:srgbClr val="FF9933"/>
              </a:buClr>
              <a:buFontTx/>
              <a:buNone/>
            </a:pPr>
            <a:r>
              <a:rPr lang="en-US">
                <a:solidFill>
                  <a:srgbClr val="0000FF"/>
                </a:solidFill>
              </a:rPr>
              <a:t>	 176 credit hours</a:t>
            </a:r>
          </a:p>
        </p:txBody>
      </p:sp>
      <p:pic>
        <p:nvPicPr>
          <p:cNvPr id="7172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1242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>
                <a:solidFill>
                  <a:srgbClr val="FF9933"/>
                </a:solidFill>
              </a:rPr>
              <a:t>School of Technological Sciences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FF9933"/>
              </a:buClr>
            </a:pPr>
            <a:r>
              <a:rPr lang="en-US">
                <a:solidFill>
                  <a:srgbClr val="0000FF"/>
                </a:solidFill>
              </a:rPr>
              <a:t>Mechatronics Engineering - 176 credit hours</a:t>
            </a:r>
          </a:p>
          <a:p>
            <a:pPr>
              <a:buClr>
                <a:srgbClr val="FF9933"/>
              </a:buClr>
            </a:pPr>
            <a:r>
              <a:rPr lang="en-US">
                <a:solidFill>
                  <a:srgbClr val="0000FF"/>
                </a:solidFill>
              </a:rPr>
              <a:t>Industrial Engineering - 173 credit hours</a:t>
            </a:r>
          </a:p>
          <a:p>
            <a:pPr>
              <a:buClr>
                <a:srgbClr val="FF9933"/>
              </a:buClr>
            </a:pPr>
            <a:r>
              <a:rPr lang="en-US">
                <a:solidFill>
                  <a:srgbClr val="0000FF"/>
                </a:solidFill>
              </a:rPr>
              <a:t>Maintenance Engineering &amp; Management</a:t>
            </a:r>
          </a:p>
          <a:p>
            <a:pPr>
              <a:buClr>
                <a:srgbClr val="FF9933"/>
              </a:buClr>
              <a:buFontTx/>
              <a:buNone/>
            </a:pPr>
            <a:r>
              <a:rPr lang="en-US">
                <a:solidFill>
                  <a:srgbClr val="0000FF"/>
                </a:solidFill>
              </a:rPr>
              <a:t>	176 credit hours</a:t>
            </a:r>
          </a:p>
          <a:p>
            <a:pPr>
              <a:buClr>
                <a:srgbClr val="FF9933"/>
              </a:buClr>
              <a:buFontTx/>
              <a:buNone/>
            </a:pPr>
            <a:endParaRPr lang="en-US">
              <a:solidFill>
                <a:srgbClr val="0000FF"/>
              </a:solidFill>
            </a:endParaRPr>
          </a:p>
        </p:txBody>
      </p:sp>
      <p:pic>
        <p:nvPicPr>
          <p:cNvPr id="30723" name="Picture 4" descr="IMG_18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114800"/>
            <a:ext cx="38862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>
                <a:solidFill>
                  <a:srgbClr val="FF9933"/>
                </a:solidFill>
              </a:rPr>
              <a:t>School of Applied Medical Sciences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5180013" cy="3198813"/>
          </a:xfrm>
        </p:spPr>
        <p:txBody>
          <a:bodyPr/>
          <a:lstStyle/>
          <a:p>
            <a:pPr>
              <a:buClr>
                <a:srgbClr val="FF9933"/>
              </a:buClr>
            </a:pPr>
            <a:r>
              <a:rPr lang="en-US">
                <a:solidFill>
                  <a:srgbClr val="0000FF"/>
                </a:solidFill>
              </a:rPr>
              <a:t>Biomedical Engineering</a:t>
            </a:r>
          </a:p>
          <a:p>
            <a:pPr>
              <a:buClr>
                <a:srgbClr val="FF9933"/>
              </a:buClr>
              <a:buFontTx/>
              <a:buNone/>
            </a:pPr>
            <a:r>
              <a:rPr lang="en-US">
                <a:solidFill>
                  <a:srgbClr val="0000FF"/>
                </a:solidFill>
              </a:rPr>
              <a:t>	 177 credit hours</a:t>
            </a:r>
          </a:p>
          <a:p>
            <a:pPr>
              <a:buClr>
                <a:srgbClr val="FF9933"/>
              </a:buClr>
            </a:pPr>
            <a:r>
              <a:rPr lang="en-US">
                <a:solidFill>
                  <a:srgbClr val="0000FF"/>
                </a:solidFill>
              </a:rPr>
              <a:t>Pharmaceutical &amp; Chemical Engineering</a:t>
            </a:r>
          </a:p>
          <a:p>
            <a:pPr>
              <a:buClr>
                <a:srgbClr val="FF9933"/>
              </a:buClr>
              <a:buFontTx/>
              <a:buNone/>
            </a:pPr>
            <a:r>
              <a:rPr lang="en-US">
                <a:solidFill>
                  <a:srgbClr val="0000FF"/>
                </a:solidFill>
              </a:rPr>
              <a:t>	 176 credit hours</a:t>
            </a:r>
          </a:p>
        </p:txBody>
      </p:sp>
      <p:pic>
        <p:nvPicPr>
          <p:cNvPr id="9221" name="Picture 6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191000"/>
            <a:ext cx="3429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600200"/>
            <a:ext cx="3276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8915400" cy="6553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500" b="1"/>
              <a:t>Offizieller Staatsname: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500"/>
              <a:t>Haschemitisches Königreich Jordanien. 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500"/>
          </a:p>
          <a:p>
            <a:pPr>
              <a:lnSpc>
                <a:spcPct val="80000"/>
              </a:lnSpc>
              <a:buFontTx/>
              <a:buNone/>
            </a:pPr>
            <a:r>
              <a:rPr lang="de-DE" sz="2500" b="1"/>
              <a:t>Bevölkerungszahl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500"/>
              <a:t>6.198.677 (Schätzung 2008).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500"/>
          </a:p>
          <a:p>
            <a:pPr>
              <a:lnSpc>
                <a:spcPct val="80000"/>
              </a:lnSpc>
              <a:buFontTx/>
              <a:buNone/>
            </a:pPr>
            <a:r>
              <a:rPr lang="de-DE" sz="2500" b="1"/>
              <a:t>Bevölkerungsdichte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500"/>
              <a:t>69 pro qkm. 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500"/>
          </a:p>
          <a:p>
            <a:pPr>
              <a:lnSpc>
                <a:spcPct val="80000"/>
              </a:lnSpc>
              <a:buFontTx/>
              <a:buNone/>
            </a:pPr>
            <a:r>
              <a:rPr lang="de-DE" sz="2500" b="1"/>
              <a:t>Hauptstadt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500"/>
              <a:t>Amman. </a:t>
            </a:r>
            <a:r>
              <a:rPr lang="de-DE" sz="2500" b="1"/>
              <a:t>Einwohner:</a:t>
            </a:r>
            <a:r>
              <a:rPr lang="de-DE" sz="2500"/>
              <a:t> 1.155.710 (Schätzung 2009). 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500"/>
          </a:p>
          <a:p>
            <a:pPr>
              <a:lnSpc>
                <a:spcPct val="80000"/>
              </a:lnSpc>
              <a:buFontTx/>
              <a:buNone/>
            </a:pPr>
            <a:r>
              <a:rPr lang="de-DE" sz="2500" b="1"/>
              <a:t>Sprache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500"/>
              <a:t>Amtssprache Arabisch, Englisch wird oft verstanden. 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500"/>
          </a:p>
          <a:p>
            <a:pPr>
              <a:lnSpc>
                <a:spcPct val="80000"/>
              </a:lnSpc>
              <a:buFontTx/>
              <a:buNone/>
            </a:pPr>
            <a:r>
              <a:rPr lang="de-DE" sz="2500"/>
              <a:t/>
            </a:r>
            <a:br>
              <a:rPr lang="de-DE" sz="2500"/>
            </a:br>
            <a:endParaRPr lang="de-DE" sz="2500"/>
          </a:p>
          <a:p>
            <a:pPr>
              <a:lnSpc>
                <a:spcPct val="80000"/>
              </a:lnSpc>
              <a:buFontTx/>
              <a:buNone/>
            </a:pPr>
            <a:endParaRPr lang="en-US" sz="25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>
                <a:solidFill>
                  <a:srgbClr val="FF9933"/>
                </a:solidFill>
              </a:rPr>
              <a:t>Talal Abu Ghazaleh College of Business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FF9933"/>
              </a:buClr>
            </a:pPr>
            <a:r>
              <a:rPr lang="en-US">
                <a:solidFill>
                  <a:srgbClr val="0000FF"/>
                </a:solidFill>
              </a:rPr>
              <a:t>Management Sciences </a:t>
            </a:r>
          </a:p>
          <a:p>
            <a:pPr>
              <a:buClr>
                <a:srgbClr val="FF9933"/>
              </a:buClr>
            </a:pPr>
            <a:r>
              <a:rPr lang="en-US">
                <a:solidFill>
                  <a:srgbClr val="0000FF"/>
                </a:solidFill>
              </a:rPr>
              <a:t>Logistics sciences </a:t>
            </a:r>
          </a:p>
          <a:p>
            <a:pPr>
              <a:buClr>
                <a:srgbClr val="FF9933"/>
              </a:buClr>
            </a:pPr>
            <a:r>
              <a:rPr lang="en-US">
                <a:solidFill>
                  <a:srgbClr val="0000FF"/>
                </a:solidFill>
              </a:rPr>
              <a:t>International Accounting </a:t>
            </a:r>
          </a:p>
          <a:p>
            <a:pPr>
              <a:buClr>
                <a:srgbClr val="FF9933"/>
              </a:buClr>
              <a:buFontTx/>
              <a:buNone/>
            </a:pPr>
            <a:r>
              <a:rPr lang="en-US">
                <a:solidFill>
                  <a:srgbClr val="0000FF"/>
                </a:solidFill>
              </a:rPr>
              <a:t>	139 credit hours</a:t>
            </a:r>
          </a:p>
        </p:txBody>
      </p:sp>
      <p:pic>
        <p:nvPicPr>
          <p:cNvPr id="10244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676400"/>
            <a:ext cx="29718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2091">
            <a:off x="4953000" y="3810000"/>
            <a:ext cx="35814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4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343400"/>
            <a:ext cx="30480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>
                <a:solidFill>
                  <a:srgbClr val="FF9933"/>
                </a:solidFill>
              </a:rPr>
              <a:t>School of Applied Natural Sciences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FF9933"/>
              </a:buClr>
            </a:pPr>
            <a:r>
              <a:rPr lang="en-US" sz="2800">
                <a:solidFill>
                  <a:srgbClr val="0000FF"/>
                </a:solidFill>
              </a:rPr>
              <a:t>Energy Engineering</a:t>
            </a:r>
          </a:p>
          <a:p>
            <a:pPr>
              <a:buClr>
                <a:srgbClr val="FF9933"/>
              </a:buClr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175 credit hours</a:t>
            </a:r>
          </a:p>
          <a:p>
            <a:pPr>
              <a:buClr>
                <a:srgbClr val="FF9933"/>
              </a:buClr>
              <a:buFontTx/>
              <a:buNone/>
            </a:pPr>
            <a:endParaRPr lang="en-US" sz="2800">
              <a:solidFill>
                <a:srgbClr val="0000FF"/>
              </a:solidFill>
            </a:endParaRPr>
          </a:p>
          <a:p>
            <a:pPr>
              <a:buClr>
                <a:srgbClr val="FF9933"/>
              </a:buClr>
            </a:pPr>
            <a:r>
              <a:rPr lang="en-US" sz="2800">
                <a:solidFill>
                  <a:srgbClr val="0000FF"/>
                </a:solidFill>
              </a:rPr>
              <a:t>Water and Environmental Engineering</a:t>
            </a:r>
          </a:p>
          <a:p>
            <a:pPr>
              <a:buClr>
                <a:srgbClr val="FF9933"/>
              </a:buClr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	173 credit hours</a:t>
            </a:r>
          </a:p>
          <a:p>
            <a:pPr>
              <a:buClr>
                <a:srgbClr val="FF9933"/>
              </a:buClr>
              <a:buFontTx/>
              <a:buNone/>
            </a:pPr>
            <a:endParaRPr 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2667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>
                <a:solidFill>
                  <a:srgbClr val="FF9933"/>
                </a:solidFill>
              </a:rPr>
              <a:t>School of Architecture and Built Environment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5181600" cy="4648200"/>
          </a:xfrm>
        </p:spPr>
        <p:txBody>
          <a:bodyPr/>
          <a:lstStyle/>
          <a:p>
            <a:pPr>
              <a:buClr>
                <a:srgbClr val="FF9933"/>
              </a:buClr>
            </a:pPr>
            <a:r>
              <a:rPr lang="en-US" sz="2400">
                <a:solidFill>
                  <a:srgbClr val="0000FF"/>
                </a:solidFill>
              </a:rPr>
              <a:t>Architecture Engineering	</a:t>
            </a:r>
          </a:p>
          <a:p>
            <a:pPr>
              <a:buClr>
                <a:srgbClr val="FF9933"/>
              </a:buClr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	 175 credit hours</a:t>
            </a:r>
          </a:p>
          <a:p>
            <a:pPr>
              <a:buClr>
                <a:srgbClr val="FF9933"/>
              </a:buClr>
              <a:buFontTx/>
              <a:buNone/>
            </a:pPr>
            <a:endParaRPr lang="en-US" sz="2400">
              <a:solidFill>
                <a:srgbClr val="0000FF"/>
              </a:solidFill>
            </a:endParaRPr>
          </a:p>
          <a:p>
            <a:pPr>
              <a:buClr>
                <a:srgbClr val="FF9933"/>
              </a:buClr>
              <a:buFontTx/>
              <a:buNone/>
            </a:pPr>
            <a:endParaRPr lang="en-US" sz="2400">
              <a:solidFill>
                <a:srgbClr val="0000FF"/>
              </a:solidFill>
            </a:endParaRPr>
          </a:p>
          <a:p>
            <a:pPr>
              <a:buClr>
                <a:srgbClr val="FF9933"/>
              </a:buClr>
            </a:pPr>
            <a:r>
              <a:rPr lang="en-US" sz="2400">
                <a:solidFill>
                  <a:srgbClr val="0000FF"/>
                </a:solidFill>
              </a:rPr>
              <a:t>Design and Visual Communications</a:t>
            </a:r>
          </a:p>
          <a:p>
            <a:pPr>
              <a:buClr>
                <a:srgbClr val="FF9933"/>
              </a:buClr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	 160 credit hours</a:t>
            </a:r>
          </a:p>
        </p:txBody>
      </p:sp>
      <p:pic>
        <p:nvPicPr>
          <p:cNvPr id="12293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962400"/>
            <a:ext cx="40767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9933"/>
                </a:solidFill>
              </a:rPr>
              <a:t>School of Languages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FF9933"/>
              </a:buClr>
            </a:pPr>
            <a:r>
              <a:rPr lang="en-US">
                <a:solidFill>
                  <a:srgbClr val="0000FF"/>
                </a:solidFill>
              </a:rPr>
              <a:t>German as a Second Language</a:t>
            </a:r>
          </a:p>
          <a:p>
            <a:pPr>
              <a:buClr>
                <a:srgbClr val="FF9933"/>
              </a:buClr>
            </a:pPr>
            <a:r>
              <a:rPr lang="en-US">
                <a:solidFill>
                  <a:srgbClr val="0000FF"/>
                </a:solidFill>
              </a:rPr>
              <a:t>Translation: German /English / Arabic</a:t>
            </a:r>
          </a:p>
          <a:p>
            <a:pPr lvl="1">
              <a:buClr>
                <a:srgbClr val="FF9933"/>
              </a:buClr>
              <a:buFontTx/>
              <a:buNone/>
            </a:pPr>
            <a:endParaRPr lang="en-US">
              <a:solidFill>
                <a:srgbClr val="0000FF"/>
              </a:solidFill>
            </a:endParaRPr>
          </a:p>
          <a:p>
            <a:pPr>
              <a:buClr>
                <a:srgbClr val="FF9933"/>
              </a:buClr>
              <a:buFontTx/>
              <a:buNone/>
            </a:pPr>
            <a:r>
              <a:rPr lang="en-US">
                <a:solidFill>
                  <a:srgbClr val="0000FF"/>
                </a:solidFill>
              </a:rPr>
              <a:t>	 132 credit hours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9900"/>
                </a:solidFill>
              </a:rPr>
              <a:t>Graduate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FF9933"/>
              </a:buClr>
            </a:pPr>
            <a:r>
              <a:rPr lang="en-US">
                <a:solidFill>
                  <a:srgbClr val="0000FF"/>
                </a:solidFill>
              </a:rPr>
              <a:t>GJU </a:t>
            </a:r>
            <a:r>
              <a:rPr lang="en-US"/>
              <a:t>hat die folgenden MBA Programme</a:t>
            </a:r>
            <a:r>
              <a:rPr lang="en-US">
                <a:solidFill>
                  <a:srgbClr val="0000FF"/>
                </a:solidFill>
              </a:rPr>
              <a:t>:</a:t>
            </a:r>
          </a:p>
          <a:p>
            <a:pPr lvl="1">
              <a:buClr>
                <a:srgbClr val="FF9933"/>
              </a:buCl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</a:rPr>
              <a:t>Accounting (with emphasis on International Accounting) </a:t>
            </a:r>
          </a:p>
          <a:p>
            <a:pPr lvl="1">
              <a:buClr>
                <a:srgbClr val="FF9933"/>
              </a:buCl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</a:rPr>
              <a:t>Banking &amp; Finance </a:t>
            </a:r>
          </a:p>
          <a:p>
            <a:pPr lvl="1">
              <a:buClr>
                <a:srgbClr val="FF9933"/>
              </a:buCl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</a:rPr>
              <a:t>Human Resources Management </a:t>
            </a:r>
          </a:p>
          <a:p>
            <a:pPr lvl="1">
              <a:buClr>
                <a:srgbClr val="FF9933"/>
              </a:buCl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</a:rPr>
              <a:t>Management </a:t>
            </a:r>
          </a:p>
          <a:p>
            <a:pPr lvl="1">
              <a:buClr>
                <a:srgbClr val="FF9933"/>
              </a:buCl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</a:rPr>
              <a:t>Marketing </a:t>
            </a:r>
          </a:p>
          <a:p>
            <a:pPr lvl="1">
              <a:buClr>
                <a:srgbClr val="FF9933"/>
              </a:buCl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</a:rPr>
              <a:t>Quality Management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rgbClr val="FF9933"/>
                </a:solidFill>
              </a:rPr>
              <a:t>GJU, </a:t>
            </a:r>
            <a:r>
              <a:rPr lang="en-US" sz="4000"/>
              <a:t>einem anderen kulturellen Erfahrungen</a:t>
            </a:r>
            <a:endParaRPr lang="en-US" sz="400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FF9900"/>
              </a:buClr>
              <a:buFontTx/>
              <a:buNone/>
            </a:pPr>
            <a:r>
              <a:rPr lang="en-US"/>
              <a:t>Ein Jahr in Deutschland</a:t>
            </a:r>
            <a:endParaRPr lang="en-US">
              <a:solidFill>
                <a:srgbClr val="0000FF"/>
              </a:solidFill>
            </a:endParaRPr>
          </a:p>
          <a:p>
            <a:pPr>
              <a:buClr>
                <a:srgbClr val="FF9900"/>
              </a:buClr>
            </a:pPr>
            <a:r>
              <a:rPr lang="de-DE"/>
              <a:t>Studenten halten in diesem Jahr zu den interessantesten Teil des Lebens im GJU werden</a:t>
            </a:r>
            <a:endParaRPr lang="en-US">
              <a:solidFill>
                <a:srgbClr val="0000FF"/>
              </a:solidFill>
            </a:endParaRPr>
          </a:p>
          <a:p>
            <a:pPr>
              <a:buClr>
                <a:srgbClr val="FF9900"/>
              </a:buClr>
            </a:pPr>
            <a:r>
              <a:rPr lang="de-DE"/>
              <a:t>Dieses Jahr kostet rund 12.000 EUR</a:t>
            </a: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de-DE" sz="4000" b="1"/>
              <a:t>Staatsoberhaupt</a:t>
            </a:r>
            <a:br>
              <a:rPr lang="de-DE" sz="4000" b="1"/>
            </a:br>
            <a:r>
              <a:rPr lang="de-DE" sz="4000"/>
              <a:t>König Abdullah Ibn al-Hussein, seit 1999.</a:t>
            </a:r>
            <a:br>
              <a:rPr lang="de-DE" sz="4000"/>
            </a:b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371600" y="3884613"/>
            <a:ext cx="6400800" cy="1755775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de-DE">
              <a:solidFill>
                <a:srgbClr val="898989"/>
              </a:solidFill>
            </a:endParaRPr>
          </a:p>
          <a:p>
            <a:pPr marL="0" indent="0" algn="ctr">
              <a:buFontTx/>
              <a:buNone/>
            </a:pPr>
            <a:endParaRPr lang="en-US">
              <a:solidFill>
                <a:srgbClr val="898989"/>
              </a:solidFill>
            </a:endParaRPr>
          </a:p>
        </p:txBody>
      </p:sp>
      <p:pic>
        <p:nvPicPr>
          <p:cNvPr id="15363" name="Picture 2" descr="C:\Users\L@lee\Desktop\New folder\King+Abdull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135063"/>
            <a:ext cx="44196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/>
              <a:t>Nationale Blume von Jordanien</a:t>
            </a:r>
            <a:br>
              <a:rPr lang="en-US" sz="4000" b="1"/>
            </a:br>
            <a:r>
              <a:rPr lang="en-US" sz="4000"/>
              <a:t>Black Iris.</a:t>
            </a:r>
            <a:r>
              <a:rPr lang="de-DE" sz="4000"/>
              <a:t/>
            </a:r>
            <a:br>
              <a:rPr lang="de-DE" sz="4000"/>
            </a:br>
            <a:endParaRPr lang="en-US" sz="4000"/>
          </a:p>
        </p:txBody>
      </p:sp>
      <p:pic>
        <p:nvPicPr>
          <p:cNvPr id="16386" name="Picture 2" descr="C:\Users\L@lee\Desktop\New folder\JordanFlower_panoramamman_com_top_IMG_2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57200"/>
            <a:ext cx="5410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86800" cy="6629400"/>
          </a:xfrm>
        </p:spPr>
        <p:txBody>
          <a:bodyPr/>
          <a:lstStyle/>
          <a:p>
            <a:endParaRPr lang="de-DE"/>
          </a:p>
          <a:p>
            <a:endParaRPr lang="de-DE"/>
          </a:p>
          <a:p>
            <a:r>
              <a:rPr lang="de-DE"/>
              <a:t> </a:t>
            </a:r>
            <a:r>
              <a:rPr lang="de-DE" sz="4400"/>
              <a:t>Das Land hat zum Teil einzigartige, allerdings nur wenige bekannte touristische Attraktionen zu bieten: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01638"/>
            <a:ext cx="8229600" cy="952500"/>
          </a:xfrm>
        </p:spPr>
        <p:txBody>
          <a:bodyPr>
            <a:normAutofit/>
          </a:bodyPr>
          <a:lstStyle/>
          <a:p>
            <a:r>
              <a:rPr lang="de-DE" sz="4000"/>
              <a:t>Antike Stätten und archäologischeAusgrabungen, vor allem die Felsenstadt Petra</a:t>
            </a:r>
            <a:br>
              <a:rPr lang="de-DE" sz="4000"/>
            </a:br>
            <a:r>
              <a:rPr lang="de-DE" sz="4000"/>
              <a:t> </a:t>
            </a:r>
            <a:endParaRPr lang="en-US" sz="4000"/>
          </a:p>
        </p:txBody>
      </p:sp>
      <p:pic>
        <p:nvPicPr>
          <p:cNvPr id="18434" name="Picture 2" descr="C:\Users\L@lee\Desktop\New folder\treasu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828800"/>
            <a:ext cx="39338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de-DE" sz="4000"/>
              <a:t>das antike Gerasa (Jerash)</a:t>
            </a:r>
            <a:br>
              <a:rPr lang="de-DE" sz="4000"/>
            </a:br>
            <a:endParaRPr lang="en-US" sz="4000"/>
          </a:p>
        </p:txBody>
      </p:sp>
      <p:pic>
        <p:nvPicPr>
          <p:cNvPr id="19458" name="Picture 2" descr="C:\Users\L@lee\Desktop\New folder\lebanon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48768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L@lee\Desktop\New folder\101401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962400"/>
            <a:ext cx="408146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de-DE" sz="4000"/>
              <a:t>die Zitadelle von Amman</a:t>
            </a:r>
            <a:br>
              <a:rPr lang="de-DE" sz="4000"/>
            </a:br>
            <a:endParaRPr lang="en-US" sz="4000"/>
          </a:p>
        </p:txBody>
      </p:sp>
      <p:pic>
        <p:nvPicPr>
          <p:cNvPr id="20482" name="Picture 2" descr="C:\Users\L@lee\Desktop\New folder\amman_pano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00113"/>
            <a:ext cx="4876800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de-DE" sz="4000"/>
              <a:t>die Mosaiken von Madaba</a:t>
            </a:r>
            <a:br>
              <a:rPr lang="de-DE" sz="4000"/>
            </a:br>
            <a:endParaRPr lang="en-US" sz="4000"/>
          </a:p>
        </p:txBody>
      </p:sp>
      <p:pic>
        <p:nvPicPr>
          <p:cNvPr id="21506" name="Picture 2" descr="C:\Users\L@lee\Desktop\New folder\archaeologicalpark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3588" y="914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L@lee\Desktop\New folder\339625896_6db4791b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81400"/>
            <a:ext cx="43053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351</Words>
  <Application>Microsoft Office PowerPoint</Application>
  <PresentationFormat>On-screen Show (4:3)</PresentationFormat>
  <Paragraphs>91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Verdana</vt:lpstr>
      <vt:lpstr>Standarddesign</vt:lpstr>
      <vt:lpstr>المملكة الأردنيّة الهاشميّة  Haschemitisches Königreich Jordanien  </vt:lpstr>
      <vt:lpstr>Folie 2</vt:lpstr>
      <vt:lpstr>Staatsoberhaupt König Abdullah Ibn al-Hussein, seit 1999. </vt:lpstr>
      <vt:lpstr>Nationale Blume von Jordanien Black Iris. </vt:lpstr>
      <vt:lpstr>Folie 5</vt:lpstr>
      <vt:lpstr>Antike Stätten und archäologischeAusgrabungen, vor allem die Felsenstadt Petra  </vt:lpstr>
      <vt:lpstr>das antike Gerasa (Jerash) </vt:lpstr>
      <vt:lpstr>die Zitadelle von Amman </vt:lpstr>
      <vt:lpstr>die Mosaiken von Madaba </vt:lpstr>
      <vt:lpstr>Landschaften und Naturdenkmäler  </vt:lpstr>
      <vt:lpstr>die Wüstenlandschaft von Wadi Rum </vt:lpstr>
      <vt:lpstr>das Tote Meer am tiefsten Punkt der Erde </vt:lpstr>
      <vt:lpstr>das Taucherparadies bei Aqaba am Roten Meer mit den nördlichsten Korallenriffen der Welt </vt:lpstr>
      <vt:lpstr>Deutsche Jordanische Hochschule</vt:lpstr>
      <vt:lpstr>Folie 15</vt:lpstr>
      <vt:lpstr>Bildung auf GJU</vt:lpstr>
      <vt:lpstr>School of Informatics and Computing</vt:lpstr>
      <vt:lpstr>School of Technological Sciences</vt:lpstr>
      <vt:lpstr>School of Applied Medical Sciences</vt:lpstr>
      <vt:lpstr>Talal Abu Ghazaleh College of Business</vt:lpstr>
      <vt:lpstr>School of Applied Natural Sciences</vt:lpstr>
      <vt:lpstr>School of Architecture and Built Environment</vt:lpstr>
      <vt:lpstr>School of Languages</vt:lpstr>
      <vt:lpstr>Graduate Studies</vt:lpstr>
      <vt:lpstr>GJU, einem anderen kulturellen Erfahrungen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</dc:creator>
  <cp:lastModifiedBy>Student-Admin</cp:lastModifiedBy>
  <cp:revision>25</cp:revision>
  <dcterms:created xsi:type="dcterms:W3CDTF">2006-08-16T00:00:00Z</dcterms:created>
  <dcterms:modified xsi:type="dcterms:W3CDTF">2010-10-14T09:42:33Z</dcterms:modified>
</cp:coreProperties>
</file>